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2" r:id="rId2"/>
    <p:sldId id="321" r:id="rId3"/>
    <p:sldId id="334" r:id="rId4"/>
    <p:sldId id="336" r:id="rId5"/>
    <p:sldId id="338" r:id="rId6"/>
    <p:sldId id="337" r:id="rId7"/>
    <p:sldId id="335" r:id="rId8"/>
    <p:sldId id="319" r:id="rId9"/>
    <p:sldId id="325" r:id="rId10"/>
    <p:sldId id="326" r:id="rId11"/>
    <p:sldId id="327" r:id="rId12"/>
    <p:sldId id="328" r:id="rId13"/>
    <p:sldId id="330" r:id="rId14"/>
    <p:sldId id="332" r:id="rId15"/>
    <p:sldId id="317" r:id="rId16"/>
    <p:sldId id="339" r:id="rId17"/>
    <p:sldId id="345" r:id="rId18"/>
    <p:sldId id="346" r:id="rId19"/>
    <p:sldId id="347" r:id="rId20"/>
    <p:sldId id="348" r:id="rId21"/>
    <p:sldId id="349" r:id="rId22"/>
    <p:sldId id="351" r:id="rId23"/>
    <p:sldId id="350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1568B-F74E-58F8-B07F-E03AA6654F2D}" v="6" dt="2024-12-06T17:18:50.436"/>
    <p1510:client id="{4DC8D6D0-E03C-B14F-C59D-09B62A80EF37}" v="8" dt="2024-12-06T17:17:20.597"/>
    <p1510:client id="{9A7DE326-D88D-A5B5-E0A6-BC30EF61F72C}" v="197" dt="2024-12-06T00:07:17.332"/>
    <p1510:client id="{9D6319F6-E638-28B6-88AE-F4DC047BAEA5}" v="42" dt="2024-12-05T21:40:12.076"/>
    <p1510:client id="{CCFB7219-DBC6-4CC0-B098-2FBBE3EBB19B}" v="468" dt="2024-12-06T17:44:30.284"/>
    <p1510:client id="{DAD8387F-92F9-2BCB-4D23-66B8CB1E5837}" v="84" dt="2024-12-06T00:41:34.876"/>
    <p1510:client id="{DC406F6E-CA42-1CB5-3719-C910CCA4669D}" v="307" dt="2024-12-06T16:57:21.146"/>
    <p1510:client id="{FBF1FE8E-6EA7-9AA8-73B1-27DC5A998BC6}" v="7" dt="2024-12-05T21:37:5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02:40.99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60,'172'-13,"-41"1,511 7,-356 7,-228 0,-31-1,-1 0,0-2,1-1,49-10,-45 5,1 2,0 0,0 3,0 0,0 2,38 5,-62-4,0 0,0 1,0 0,9 4,-14-5,0 0,0 1,-1-1,1 0,0 1,-1 0,1 0,-1-1,0 1,0 1,1-1,-1 0,3 5,-5 0,-6-2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07:46.23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4425 31,'-156'-11,"37"1,-875 1,584 11,-2267-2,2668 0,1 1,-1-1,-16 4,7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23:08.50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12139 30,'-1006'0,"978"1,0 2,-32 7,30-4,-47 2,37-7,7-1,0 2,1 1,-37 7,27-3,-1-2,-1-1,-85-6,44 0,-1659 1,1716 0,1-2,-33-7,31 5,-51-4,-261 8,157 3,148-4,-58-10,55 5,-45-1,-541 7,301 3,-2214-2,2517-1,0-1,-37-9,35 6,0 1,-26-1,-522 3,275 4,-1573-2,1848 2,0 0,-37 8,36-5,-1-1,-26 2,-504-5,268-3,146 2,115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23:20.401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2119 1,'-981'0,"946"1,-60 12,57-7,-43 2,-227-7,140-3,142 4,0 0,-36 9,33-5,-49 3,-89-9,143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24:14.51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31,'909'0,"-884"-1,0-2,34-7,-30 4,34-1,374 4,-224 5,426-2,-599 2,-1 2,71 17,20 2,-9-15,124-8,-89-2,739 2,-876 1,0 1,37 8,-34-5,39 4,2-7,-1-3,0-3,103-19,-150 20,0-2,-1 0,18-9,-17 8,0-1,23-5,-19 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6T17:24:24.792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6919 2,'-87'-1,"-99"3,93 12,63-9,-51 4,17-8,33-2,0 2,-60 9,13 0,0-2,0-4,-87-7,31 0,25 2,-120 3,129 11,54-6,-59 1,-1288-7,636-3,728 4,-1 0,-28 8,-41 3,-338-10,226-5,-77-15,179 8,-126 6,167 4,46-2,1-1,-38-9,34 6,-36-3,-356 5,215 5,-356-2,534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391CD-900D-495D-950F-78DB8CB50344}" type="datetimeFigureOut"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48110-DA2D-4494-8F5B-0160EEC4B0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8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5.xml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3.xml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754519"/>
            <a:ext cx="5010033" cy="5253089"/>
          </a:xfrm>
        </p:spPr>
        <p:txBody>
          <a:bodyPr/>
          <a:lstStyle/>
          <a:p>
            <a:r>
              <a:rPr lang="en-US"/>
              <a:t>Canal Building Performance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79B463-575B-764D-42CF-FA75ACBE8DEF}"/>
              </a:ext>
            </a:extLst>
          </p:cNvPr>
          <p:cNvSpPr txBox="1">
            <a:spLocks/>
          </p:cNvSpPr>
          <p:nvPr/>
        </p:nvSpPr>
        <p:spPr>
          <a:xfrm>
            <a:off x="5864352" y="754518"/>
            <a:ext cx="5010033" cy="52530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Report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D1904E4-73CE-87AB-C129-49CA781047F0}"/>
              </a:ext>
            </a:extLst>
          </p:cNvPr>
          <p:cNvSpPr txBox="1">
            <a:spLocks/>
          </p:cNvSpPr>
          <p:nvPr/>
        </p:nvSpPr>
        <p:spPr>
          <a:xfrm>
            <a:off x="1317615" y="6115456"/>
            <a:ext cx="9923770" cy="13682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err="1"/>
              <a:t>Amirreza</a:t>
            </a:r>
            <a:r>
              <a:rPr lang="en-US" sz="2000"/>
              <a:t> Banayan, </a:t>
            </a:r>
            <a:r>
              <a:rPr lang="en-US" sz="2000">
                <a:ea typeface="+mn-lt"/>
                <a:cs typeface="+mn-lt"/>
              </a:rPr>
              <a:t>Arun Balasubramanian</a:t>
            </a:r>
            <a:r>
              <a:rPr lang="en-US" sz="2000"/>
              <a:t>, &amp; Tlotliso </a:t>
            </a:r>
            <a:r>
              <a:rPr lang="en-US" sz="2000" err="1"/>
              <a:t>Monyau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E02CD-390A-0B7B-7BDA-FC329A38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8A802E-AF96-1940-287A-C15ADC7C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Chillers</a:t>
            </a:r>
            <a:endParaRPr lang="en-Z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360172-1209-2970-8B51-555BBF0AC42E}"/>
              </a:ext>
            </a:extLst>
          </p:cNvPr>
          <p:cNvSpPr txBox="1"/>
          <p:nvPr/>
        </p:nvSpPr>
        <p:spPr>
          <a:xfrm>
            <a:off x="7831015" y="3614541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Energy Spike in May</a:t>
            </a:r>
          </a:p>
        </p:txBody>
      </p:sp>
      <p:pic>
        <p:nvPicPr>
          <p:cNvPr id="6" name="Picture Placeholder 84">
            <a:extLst>
              <a:ext uri="{FF2B5EF4-FFF2-40B4-BE49-F238E27FC236}">
                <a16:creationId xmlns:a16="http://schemas.microsoft.com/office/drawing/2014/main" id="{15F119DC-FC78-CBCA-FAC7-7CA70335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39" r="-786"/>
          <a:stretch/>
        </p:blipFill>
        <p:spPr>
          <a:xfrm>
            <a:off x="1353828" y="1961272"/>
            <a:ext cx="5787635" cy="3675870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64AD7E52-485E-E59E-44D1-7139FE9F6A17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0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C93BB-3C5D-452D-16A2-ABD4FE714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30AEC3-B145-2A89-B130-44197F21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Electricity Use vs Demand</a:t>
            </a:r>
            <a:endParaRPr lang="en-ZA"/>
          </a:p>
        </p:txBody>
      </p:sp>
      <p:pic>
        <p:nvPicPr>
          <p:cNvPr id="10" name="Picture 9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E4DB1662-F0D0-27CA-9B70-A8E012F7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8" y="1620817"/>
            <a:ext cx="7513101" cy="4482032"/>
          </a:xfrm>
          <a:prstGeom prst="rect">
            <a:avLst/>
          </a:prstGeom>
        </p:spPr>
      </p:pic>
      <p:pic>
        <p:nvPicPr>
          <p:cNvPr id="14" name="Picture 13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18836837-5977-006F-F833-0E1E4695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8" y="1620817"/>
            <a:ext cx="7513101" cy="4482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F628DC-9797-E3FD-03F6-5C15590F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3828" y="1620817"/>
            <a:ext cx="7513100" cy="4482032"/>
          </a:xfrm>
          <a:prstGeom prst="rect">
            <a:avLst/>
          </a:prstGeom>
        </p:spPr>
      </p:pic>
      <p:sp>
        <p:nvSpPr>
          <p:cNvPr id="17" name="Title 6">
            <a:extLst>
              <a:ext uri="{FF2B5EF4-FFF2-40B4-BE49-F238E27FC236}">
                <a16:creationId xmlns:a16="http://schemas.microsoft.com/office/drawing/2014/main" id="{F8D873C4-BF93-46F0-A7BC-2CA6B0C3828C}"/>
              </a:ext>
            </a:extLst>
          </p:cNvPr>
          <p:cNvSpPr txBox="1">
            <a:spLocks/>
          </p:cNvSpPr>
          <p:nvPr/>
        </p:nvSpPr>
        <p:spPr>
          <a:xfrm>
            <a:off x="1350780" y="-84184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					        (Outliers)</a:t>
            </a:r>
            <a:endParaRPr lang="en-ZA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2BF92C19-3EBB-7A90-95F0-92FF044CDFFF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003BD4-8A5A-ADA5-D75B-4BB5A608924D}"/>
              </a:ext>
            </a:extLst>
          </p:cNvPr>
          <p:cNvSpPr txBox="1"/>
          <p:nvPr/>
        </p:nvSpPr>
        <p:spPr>
          <a:xfrm>
            <a:off x="8981389" y="3123169"/>
            <a:ext cx="4360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Upper Bound</a:t>
            </a:r>
          </a:p>
          <a:p>
            <a:pPr marL="742950" lvl="1" indent="-285750">
              <a:buFont typeface="Univers Light" panose="020B0403020202020204" pitchFamily="34" charset="0"/>
              <a:buChar char="–"/>
            </a:pPr>
            <a:r>
              <a:rPr lang="en-US"/>
              <a:t>Q3 + 1.5 * IQR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Lower Bound</a:t>
            </a:r>
          </a:p>
          <a:p>
            <a:pPr marL="742950" lvl="1" indent="-285750">
              <a:buFont typeface="Univers Light" panose="020B0403020202020204" pitchFamily="34" charset="0"/>
              <a:buChar char="–"/>
            </a:pPr>
            <a:r>
              <a:rPr lang="en-US"/>
              <a:t>Q1 – 1.5 * IQR</a:t>
            </a:r>
          </a:p>
        </p:txBody>
      </p:sp>
    </p:spTree>
    <p:extLst>
      <p:ext uri="{BB962C8B-B14F-4D97-AF65-F5344CB8AC3E}">
        <p14:creationId xmlns:p14="http://schemas.microsoft.com/office/powerpoint/2010/main" val="321174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2E9D1-D9AF-DDAD-7F06-8E6AAC8A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E37ED3-3300-884D-FDCE-4D553E4B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Electricity Use vs Demand</a:t>
            </a:r>
            <a:endParaRPr lang="en-ZA"/>
          </a:p>
        </p:txBody>
      </p:sp>
      <p:pic>
        <p:nvPicPr>
          <p:cNvPr id="10" name="Picture 9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6BC61161-A6A1-8DCC-CFB2-642C5EC4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8" y="1620817"/>
            <a:ext cx="7513101" cy="4482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0C929-6841-B098-0504-5F758CD0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3828" y="1620817"/>
            <a:ext cx="7513100" cy="4482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92B68F-060C-C9FC-9AE4-1F0174A5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53828" y="1620817"/>
            <a:ext cx="7513100" cy="4482031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DC5F455D-27D2-9192-6401-DA5C9F0D3CFE}"/>
              </a:ext>
            </a:extLst>
          </p:cNvPr>
          <p:cNvSpPr txBox="1">
            <a:spLocks/>
          </p:cNvSpPr>
          <p:nvPr/>
        </p:nvSpPr>
        <p:spPr>
          <a:xfrm>
            <a:off x="1350780" y="-84184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					        (Outliers)</a:t>
            </a:r>
            <a:endParaRPr lang="en-ZA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46046D05-784D-5966-AFD3-BEDF2DA5F007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ECC4B-6274-1053-C726-B6467F063CC2}"/>
              </a:ext>
            </a:extLst>
          </p:cNvPr>
          <p:cNvSpPr txBox="1"/>
          <p:nvPr/>
        </p:nvSpPr>
        <p:spPr>
          <a:xfrm>
            <a:off x="8981389" y="3123168"/>
            <a:ext cx="4360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Upper Bound</a:t>
            </a:r>
          </a:p>
          <a:p>
            <a:pPr marL="742950" lvl="1" indent="-285750">
              <a:buFont typeface="Univers Light" panose="020B0403020202020204" pitchFamily="34" charset="0"/>
              <a:buChar char="–"/>
            </a:pPr>
            <a:r>
              <a:rPr lang="en-US"/>
              <a:t>Q3 + 1.5 * IQR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Lower Bound</a:t>
            </a:r>
          </a:p>
          <a:p>
            <a:pPr marL="742950" lvl="1" indent="-285750">
              <a:buFont typeface="Univers Light" panose="020B0403020202020204" pitchFamily="34" charset="0"/>
              <a:buChar char="–"/>
            </a:pPr>
            <a:r>
              <a:rPr lang="en-US"/>
              <a:t>Q1 – 1.5 * IQR</a:t>
            </a:r>
          </a:p>
        </p:txBody>
      </p:sp>
    </p:spTree>
    <p:extLst>
      <p:ext uri="{BB962C8B-B14F-4D97-AF65-F5344CB8AC3E}">
        <p14:creationId xmlns:p14="http://schemas.microsoft.com/office/powerpoint/2010/main" val="12421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Focused Analysis</a:t>
            </a:r>
            <a:endParaRPr lang="en-ZA"/>
          </a:p>
        </p:txBody>
      </p:sp>
      <p:pic>
        <p:nvPicPr>
          <p:cNvPr id="10" name="Picture 9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EE3EA0E8-4CFF-8C11-BBEC-B944763B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8" y="1620817"/>
            <a:ext cx="7513101" cy="4482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EEDF67-3ACF-5E33-C748-A2970393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3828" y="1620817"/>
            <a:ext cx="7513100" cy="4482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8C1C6E-92DE-8406-C981-87A176316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53828" y="1620817"/>
            <a:ext cx="7513099" cy="4482031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B7DDE16B-744C-3DDE-CC2C-499E51D83A1B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7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AAF6-3D09-4A66-D4F5-F023751A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FBA484-8D66-9608-9F55-9A3B85C4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Focused Analysis</a:t>
            </a:r>
            <a:endParaRPr lang="en-ZA"/>
          </a:p>
        </p:txBody>
      </p:sp>
      <p:pic>
        <p:nvPicPr>
          <p:cNvPr id="10" name="Picture 9" descr="A graph showing a blue line&#10;&#10;Description automatically generated with medium confidence">
            <a:extLst>
              <a:ext uri="{FF2B5EF4-FFF2-40B4-BE49-F238E27FC236}">
                <a16:creationId xmlns:a16="http://schemas.microsoft.com/office/drawing/2014/main" id="{A237655B-6F57-A1FE-ECEB-830AFC92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8" y="1620817"/>
            <a:ext cx="7513101" cy="4482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C85B3-739A-E2B5-3864-91B162EA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3828" y="1620817"/>
            <a:ext cx="7513100" cy="4482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639D92-5833-4111-40EF-5BD36DBC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53828" y="1620817"/>
            <a:ext cx="7513099" cy="4482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BA1D8-A8C9-3E22-E3CC-76BF38DA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53827" y="1575321"/>
            <a:ext cx="7513099" cy="448203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1249D581-077C-DAFE-7352-2A6759CD7554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0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/>
              <a:t>Fault Detection and Diagnostics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3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Soft Faults – Mode of Operation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73" y="1205859"/>
            <a:ext cx="4130840" cy="5077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DFF77-A432-4994-E6BC-010BC646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91" y="1235620"/>
            <a:ext cx="4120815" cy="5087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346870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A1FA7-3329-D6DF-456D-1503A5A23F21}"/>
              </a:ext>
            </a:extLst>
          </p:cNvPr>
          <p:cNvSpPr txBox="1"/>
          <p:nvPr/>
        </p:nvSpPr>
        <p:spPr>
          <a:xfrm>
            <a:off x="5827903" y="809335"/>
            <a:ext cx="40562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8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Soft Faults – Supply Air Temperature 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98" y="1237945"/>
            <a:ext cx="4762497" cy="4812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DFF77-A432-4994-E6BC-010BC646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59" y="1237626"/>
            <a:ext cx="4762498" cy="48126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346870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A1FA7-3329-D6DF-456D-1503A5A23F21}"/>
              </a:ext>
            </a:extLst>
          </p:cNvPr>
          <p:cNvSpPr txBox="1"/>
          <p:nvPr/>
        </p:nvSpPr>
        <p:spPr>
          <a:xfrm>
            <a:off x="6319193" y="809335"/>
            <a:ext cx="40562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0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802" y="23458"/>
            <a:ext cx="6474718" cy="777026"/>
          </a:xfrm>
        </p:spPr>
        <p:txBody>
          <a:bodyPr/>
          <a:lstStyle/>
          <a:p>
            <a:r>
              <a:rPr lang="en-US"/>
              <a:t>Soft Faults – State of Operation 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9" b="3667"/>
          <a:stretch/>
        </p:blipFill>
        <p:spPr>
          <a:xfrm>
            <a:off x="1347091" y="1238315"/>
            <a:ext cx="4232013" cy="5624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DFF77-A432-4994-E6BC-010BC646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t="-101" r="-95" b="4207"/>
          <a:stretch/>
        </p:blipFill>
        <p:spPr>
          <a:xfrm>
            <a:off x="6319882" y="1237625"/>
            <a:ext cx="4225158" cy="561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1FFB4F-ED27-8100-DA52-9E7576638CCF}"/>
              </a:ext>
            </a:extLst>
          </p:cNvPr>
          <p:cNvSpPr txBox="1"/>
          <p:nvPr/>
        </p:nvSpPr>
        <p:spPr>
          <a:xfrm>
            <a:off x="1346870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430A7-0D24-1635-E412-1FEB6BEE270B}"/>
              </a:ext>
            </a:extLst>
          </p:cNvPr>
          <p:cNvSpPr txBox="1"/>
          <p:nvPr/>
        </p:nvSpPr>
        <p:spPr>
          <a:xfrm>
            <a:off x="6319193" y="809335"/>
            <a:ext cx="40562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2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25AED02-2682-0F3B-CA3B-DF94939BA2A2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802" y="23458"/>
            <a:ext cx="6474718" cy="777026"/>
          </a:xfrm>
        </p:spPr>
        <p:txBody>
          <a:bodyPr/>
          <a:lstStyle/>
          <a:p>
            <a:r>
              <a:rPr lang="en-US"/>
              <a:t>Soft Faults  </a:t>
            </a:r>
            <a:endParaRPr lang="en-ZA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5D2EC2-FEA5-4BE2-FAE4-E51E31FD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3" y="1031814"/>
            <a:ext cx="9666514" cy="1672021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67A977C-8FEA-AAC8-BC02-CF75666C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991698"/>
            <a:ext cx="7347857" cy="3873619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A111041B-BA19-E9EA-D05D-965FEAE4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802" y="2991698"/>
            <a:ext cx="7347857" cy="38784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1FE51D-DBEA-F625-B091-7DDB9D677E80}"/>
                  </a:ext>
                </a:extLst>
              </p14:cNvPr>
              <p14:cNvContentPartPr/>
              <p14:nvPr/>
            </p14:nvContentPartPr>
            <p14:xfrm>
              <a:off x="3607125" y="1927788"/>
              <a:ext cx="654840" cy="2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1FE51D-DBEA-F625-B091-7DDB9D677E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3155" y="1819788"/>
                <a:ext cx="762421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C39580F-4392-39A0-42AD-B5F1F9873665}"/>
                  </a:ext>
                </a:extLst>
              </p14:cNvPr>
              <p14:cNvContentPartPr/>
              <p14:nvPr/>
            </p14:nvContentPartPr>
            <p14:xfrm>
              <a:off x="4456365" y="3314868"/>
              <a:ext cx="1593000" cy="1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C39580F-4392-39A0-42AD-B5F1F98736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2377" y="3206868"/>
                <a:ext cx="1700616" cy="226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6">
            <a:extLst>
              <a:ext uri="{FF2B5EF4-FFF2-40B4-BE49-F238E27FC236}">
                <a16:creationId xmlns:a16="http://schemas.microsoft.com/office/drawing/2014/main" id="{A295A21A-8FFB-66C2-9140-28D39B4305C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831EDED-6DB2-F079-1E67-B5813CA6054C}"/>
                  </a:ext>
                </a:extLst>
              </p14:cNvPr>
              <p14:cNvContentPartPr/>
              <p14:nvPr/>
            </p14:nvContentPartPr>
            <p14:xfrm>
              <a:off x="5557605" y="1938588"/>
              <a:ext cx="4370400" cy="32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831EDED-6DB2-F079-1E67-B5813CA605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03601" y="1831775"/>
                <a:ext cx="4478049" cy="245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62E6FF-6E5B-231A-1EC3-BAB4D2E2D9A8}"/>
                  </a:ext>
                </a:extLst>
              </p14:cNvPr>
              <p14:cNvContentPartPr/>
              <p14:nvPr/>
            </p14:nvContentPartPr>
            <p14:xfrm>
              <a:off x="8752965" y="1717908"/>
              <a:ext cx="762840" cy="20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62E6FF-6E5B-231A-1EC3-BAB4D2E2D9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965" y="1609908"/>
                <a:ext cx="870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92E120-6601-A93A-ABCF-896BBD60733A}"/>
                  </a:ext>
                </a:extLst>
              </p14:cNvPr>
              <p14:cNvContentPartPr/>
              <p14:nvPr/>
            </p14:nvContentPartPr>
            <p14:xfrm>
              <a:off x="2622525" y="3324948"/>
              <a:ext cx="1738080" cy="31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92E120-6601-A93A-ABCF-896BBD6073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68525" y="3216948"/>
                <a:ext cx="1845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A1CA895-1B18-0F47-6AD2-56E31C75C54E}"/>
                  </a:ext>
                </a:extLst>
              </p14:cNvPr>
              <p14:cNvContentPartPr/>
              <p14:nvPr/>
            </p14:nvContentPartPr>
            <p14:xfrm>
              <a:off x="6060165" y="3295068"/>
              <a:ext cx="2491200" cy="42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A1CA895-1B18-0F47-6AD2-56E31C75C5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6165" y="3186137"/>
                <a:ext cx="2598840" cy="2596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4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737115"/>
            <a:ext cx="4449712" cy="5407091"/>
          </a:xfrm>
        </p:spPr>
        <p:txBody>
          <a:bodyPr/>
          <a:lstStyle/>
          <a:p>
            <a:r>
              <a:rPr lang="en-US"/>
              <a:t>Inverse Modelling</a:t>
            </a:r>
          </a:p>
          <a:p>
            <a:r>
              <a:rPr lang="en-US"/>
              <a:t>Load Disaggregation</a:t>
            </a:r>
          </a:p>
          <a:p>
            <a:r>
              <a:rPr lang="en-US"/>
              <a:t>Fault Detection and Diagnostics</a:t>
            </a:r>
          </a:p>
          <a:p>
            <a:r>
              <a:rPr lang="en-US"/>
              <a:t>Final tips &amp;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Hard Faults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622" y="1436914"/>
            <a:ext cx="4611751" cy="4611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DFF77-A432-4994-E6BC-010BC6467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7903" y="1436914"/>
            <a:ext cx="4732915" cy="4611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092622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A1FA7-3329-D6DF-456D-1503A5A23F21}"/>
              </a:ext>
            </a:extLst>
          </p:cNvPr>
          <p:cNvSpPr txBox="1"/>
          <p:nvPr/>
        </p:nvSpPr>
        <p:spPr>
          <a:xfrm>
            <a:off x="5827903" y="809335"/>
            <a:ext cx="405627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5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Hard Faults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r="4182"/>
          <a:stretch/>
        </p:blipFill>
        <p:spPr>
          <a:xfrm>
            <a:off x="1346870" y="1319257"/>
            <a:ext cx="9023029" cy="478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346870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1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2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Hard Faults</a:t>
            </a:r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346870" y="809335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Expected </a:t>
            </a:r>
            <a:r>
              <a:rPr lang="en-US" sz="2200" err="1"/>
              <a:t>behaviour</a:t>
            </a:r>
            <a:r>
              <a:rPr lang="en-US" sz="2200"/>
              <a:t> 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A0F15255-A7A9-873D-6CDB-6B61CF1E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0" y="1319257"/>
            <a:ext cx="9015241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7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EF947-28B0-E83F-A037-68A71DFB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E88340-AEF7-6157-5EE5-E842E4B9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16647"/>
            <a:ext cx="9923770" cy="746947"/>
          </a:xfrm>
        </p:spPr>
        <p:txBody>
          <a:bodyPr/>
          <a:lstStyle/>
          <a:p>
            <a:r>
              <a:rPr lang="en-US"/>
              <a:t>Hard Faults</a:t>
            </a:r>
            <a:endParaRPr lang="en-Z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6AFFD-1A36-6C67-3282-9C843E1A6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6" b="23496"/>
          <a:stretch/>
        </p:blipFill>
        <p:spPr>
          <a:xfrm>
            <a:off x="1346870" y="1319257"/>
            <a:ext cx="9023029" cy="4782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6C9FE-3EBE-0C1A-CD8C-63DA441408A3}"/>
              </a:ext>
            </a:extLst>
          </p:cNvPr>
          <p:cNvSpPr txBox="1"/>
          <p:nvPr/>
        </p:nvSpPr>
        <p:spPr>
          <a:xfrm>
            <a:off x="1346870" y="755751"/>
            <a:ext cx="41032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AHU 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DD00E51-5062-3B48-DB7A-ACF59EED448B}"/>
              </a:ext>
            </a:extLst>
          </p:cNvPr>
          <p:cNvSpPr txBox="1">
            <a:spLocks/>
          </p:cNvSpPr>
          <p:nvPr/>
        </p:nvSpPr>
        <p:spPr>
          <a:xfrm>
            <a:off x="11461101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>
                    <a:lumMod val="65000"/>
                  </a:schemeClr>
                </a:solidFill>
              </a:rPr>
              <a:t>FDD</a:t>
            </a:r>
            <a:endParaRPr lang="en-ZA" sz="1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4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E04EC-2720-4223-F58A-9B394406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3F0A-75EF-6B27-B523-6FB0F872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/>
              <a:t>Inverse Modeling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49F7C-B737-B0C6-30DB-6C2590548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EA601-D940-32D0-7767-582447E6168C}"/>
              </a:ext>
            </a:extLst>
          </p:cNvPr>
          <p:cNvSpPr/>
          <p:nvPr/>
        </p:nvSpPr>
        <p:spPr>
          <a:xfrm>
            <a:off x="11277600" y="1"/>
            <a:ext cx="914400" cy="914400"/>
          </a:xfrm>
          <a:prstGeom prst="rect">
            <a:avLst/>
          </a:prstGeom>
          <a:solidFill>
            <a:srgbClr val="EA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9E8C91-ECF2-EBD1-F7F6-AA660E9A9C7D}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EA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1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794A-1A55-329D-FBA8-F6A4B7438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52CF9B7-72CB-9C5E-2795-520D9A4F04AA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IM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DEE42A-93E9-5982-6DC0-5D406913AFFC}"/>
              </a:ext>
            </a:extLst>
          </p:cNvPr>
          <p:cNvSpPr txBox="1">
            <a:spLocks/>
          </p:cNvSpPr>
          <p:nvPr/>
        </p:nvSpPr>
        <p:spPr>
          <a:xfrm>
            <a:off x="5405814" y="1717481"/>
            <a:ext cx="6452876" cy="386753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35985-4D8F-161C-77B3-C7CC1829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44" y="1339851"/>
            <a:ext cx="6299045" cy="49403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4923795-E68B-F9DD-20A1-98E8698F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995" y="271331"/>
            <a:ext cx="9923770" cy="1438762"/>
          </a:xfrm>
        </p:spPr>
        <p:txBody>
          <a:bodyPr/>
          <a:lstStyle/>
          <a:p>
            <a:r>
              <a:rPr lang="en-US"/>
              <a:t>Change point model: Heating</a:t>
            </a:r>
          </a:p>
        </p:txBody>
      </p:sp>
    </p:spTree>
    <p:extLst>
      <p:ext uri="{BB962C8B-B14F-4D97-AF65-F5344CB8AC3E}">
        <p14:creationId xmlns:p14="http://schemas.microsoft.com/office/powerpoint/2010/main" val="18524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794A-1A55-329D-FBA8-F6A4B7438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52CF9B7-72CB-9C5E-2795-520D9A4F04AA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IM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19BEAFC-0353-6C86-33A0-21535C813951}"/>
              </a:ext>
            </a:extLst>
          </p:cNvPr>
          <p:cNvSpPr txBox="1">
            <a:spLocks/>
          </p:cNvSpPr>
          <p:nvPr/>
        </p:nvSpPr>
        <p:spPr>
          <a:xfrm>
            <a:off x="1374995" y="271331"/>
            <a:ext cx="9923770" cy="1438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Change point model: Cooling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1F7AC-242F-A65E-2074-AACA9E7A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45" y="1371600"/>
            <a:ext cx="6362545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9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794A-1A55-329D-FBA8-F6A4B7438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52CF9B7-72CB-9C5E-2795-520D9A4F04AA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IM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 descr="A graph with a blue line&#10;&#10;Description automatically generated">
            <a:extLst>
              <a:ext uri="{FF2B5EF4-FFF2-40B4-BE49-F238E27FC236}">
                <a16:creationId xmlns:a16="http://schemas.microsoft.com/office/drawing/2014/main" id="{C5EE3149-F4A7-0EE2-8E75-CE93E2FB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7" y="1731433"/>
            <a:ext cx="5376546" cy="4114800"/>
          </a:xfrm>
          <a:prstGeom prst="rect">
            <a:avLst/>
          </a:prstGeom>
        </p:spPr>
      </p:pic>
      <p:pic>
        <p:nvPicPr>
          <p:cNvPr id="7" name="Picture 6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A08AE6B7-56C0-A1AD-1DE7-56536759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52" y="1723980"/>
            <a:ext cx="5438775" cy="411480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94B89FD-1083-A388-11D0-7A2C04D77925}"/>
              </a:ext>
            </a:extLst>
          </p:cNvPr>
          <p:cNvSpPr txBox="1">
            <a:spLocks/>
          </p:cNvSpPr>
          <p:nvPr/>
        </p:nvSpPr>
        <p:spPr>
          <a:xfrm>
            <a:off x="1374995" y="271331"/>
            <a:ext cx="9923770" cy="1438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Neural network 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EB44941-7DD9-B296-4763-ED95BA017F96}"/>
              </a:ext>
            </a:extLst>
          </p:cNvPr>
          <p:cNvSpPr txBox="1">
            <a:spLocks/>
          </p:cNvSpPr>
          <p:nvPr/>
        </p:nvSpPr>
        <p:spPr>
          <a:xfrm>
            <a:off x="3047161" y="5943997"/>
            <a:ext cx="1203104" cy="58151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Heating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BF4BF9A9-E4CB-DA56-245B-2BE02F08E522}"/>
              </a:ext>
            </a:extLst>
          </p:cNvPr>
          <p:cNvSpPr txBox="1">
            <a:spLocks/>
          </p:cNvSpPr>
          <p:nvPr/>
        </p:nvSpPr>
        <p:spPr>
          <a:xfrm>
            <a:off x="8666910" y="5943996"/>
            <a:ext cx="1203104" cy="58151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Cooling</a:t>
            </a:r>
          </a:p>
        </p:txBody>
      </p:sp>
    </p:spTree>
    <p:extLst>
      <p:ext uri="{BB962C8B-B14F-4D97-AF65-F5344CB8AC3E}">
        <p14:creationId xmlns:p14="http://schemas.microsoft.com/office/powerpoint/2010/main" val="135375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8B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C6238-7AE9-C482-F46A-3839D8D8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53D-DAAF-39CA-C87A-9E903170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1" y="1068169"/>
            <a:ext cx="10115939" cy="2681549"/>
          </a:xfrm>
        </p:spPr>
        <p:txBody>
          <a:bodyPr/>
          <a:lstStyle/>
          <a:p>
            <a:r>
              <a:rPr lang="en-US"/>
              <a:t>Load Disaggregation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69313-B858-B180-8ACE-89A26CCB4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79BA6-8913-DDBF-4394-F5E4F262257F}"/>
              </a:ext>
            </a:extLst>
          </p:cNvPr>
          <p:cNvSpPr/>
          <p:nvPr/>
        </p:nvSpPr>
        <p:spPr>
          <a:xfrm>
            <a:off x="11277600" y="1"/>
            <a:ext cx="914400" cy="914400"/>
          </a:xfrm>
          <a:prstGeom prst="rect">
            <a:avLst/>
          </a:prstGeom>
          <a:solidFill>
            <a:srgbClr val="EA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F4FBF-C154-CF4E-5675-B2349B23C771}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rgbClr val="EA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Air Handling Units</a:t>
            </a:r>
            <a:endParaRPr lang="en-ZA"/>
          </a:p>
        </p:txBody>
      </p:sp>
      <p:pic>
        <p:nvPicPr>
          <p:cNvPr id="5" name="Picture Placeholder 84">
            <a:extLst>
              <a:ext uri="{FF2B5EF4-FFF2-40B4-BE49-F238E27FC236}">
                <a16:creationId xmlns:a16="http://schemas.microsoft.com/office/drawing/2014/main" id="{E71238CA-461F-1B03-D7E1-786C002AB7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0" b="10"/>
          <a:stretch/>
        </p:blipFill>
        <p:spPr>
          <a:xfrm>
            <a:off x="1353828" y="1490694"/>
            <a:ext cx="5787635" cy="461702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1D709-3B96-E703-6094-7DD1A8A2AED5}"/>
              </a:ext>
            </a:extLst>
          </p:cNvPr>
          <p:cNvSpPr txBox="1"/>
          <p:nvPr/>
        </p:nvSpPr>
        <p:spPr>
          <a:xfrm>
            <a:off x="7486886" y="2415006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Peak energy use occurs in June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B04CBEA7-EF2C-2450-484A-17D7FE1E248A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CFA69-B301-CA02-2A36-228ADA668879}"/>
              </a:ext>
            </a:extLst>
          </p:cNvPr>
          <p:cNvSpPr txBox="1"/>
          <p:nvPr/>
        </p:nvSpPr>
        <p:spPr>
          <a:xfrm>
            <a:off x="7486885" y="4666776"/>
            <a:ext cx="4360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Peak energy use occurs in April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Abnormal Isolated Spikes</a:t>
            </a:r>
          </a:p>
          <a:p>
            <a:pPr marL="742950" lvl="1" indent="-285750">
              <a:buFont typeface="Calibri"/>
              <a:buChar char="-"/>
            </a:pPr>
            <a:r>
              <a:rPr lang="en-US"/>
              <a:t>March, December</a:t>
            </a:r>
          </a:p>
        </p:txBody>
      </p:sp>
    </p:spTree>
    <p:extLst>
      <p:ext uri="{BB962C8B-B14F-4D97-AF65-F5344CB8AC3E}">
        <p14:creationId xmlns:p14="http://schemas.microsoft.com/office/powerpoint/2010/main" val="342168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A047-5667-E4E3-3D61-7D8C557B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AB7E3C-3A76-89F6-7E8F-70DE838B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8" y="-56752"/>
            <a:ext cx="9923770" cy="1438762"/>
          </a:xfrm>
        </p:spPr>
        <p:txBody>
          <a:bodyPr/>
          <a:lstStyle/>
          <a:p>
            <a:r>
              <a:rPr lang="en-US"/>
              <a:t>Plug Loads and Lighting</a:t>
            </a:r>
            <a:endParaRPr lang="en-ZA"/>
          </a:p>
        </p:txBody>
      </p:sp>
      <p:pic>
        <p:nvPicPr>
          <p:cNvPr id="5" name="Picture Placeholder 84">
            <a:extLst>
              <a:ext uri="{FF2B5EF4-FFF2-40B4-BE49-F238E27FC236}">
                <a16:creationId xmlns:a16="http://schemas.microsoft.com/office/drawing/2014/main" id="{5F4AC3EA-42D8-2F08-9B87-581B9DD1B0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" b="66"/>
          <a:stretch/>
        </p:blipFill>
        <p:spPr>
          <a:xfrm>
            <a:off x="1353828" y="1490694"/>
            <a:ext cx="5787635" cy="4617027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F681923B-434C-C10E-B92A-B65785B047C4}"/>
              </a:ext>
            </a:extLst>
          </p:cNvPr>
          <p:cNvSpPr txBox="1">
            <a:spLocks/>
          </p:cNvSpPr>
          <p:nvPr/>
        </p:nvSpPr>
        <p:spPr>
          <a:xfrm>
            <a:off x="11479763" y="-719381"/>
            <a:ext cx="9923770" cy="1438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bg1">
                    <a:lumMod val="65000"/>
                  </a:schemeClr>
                </a:solidFill>
              </a:rPr>
              <a:t>LD</a:t>
            </a:r>
            <a:endParaRPr lang="en-ZA" sz="20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631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</vt:lpstr>
      <vt:lpstr>Canal Building Performance</vt:lpstr>
      <vt:lpstr>Agenda</vt:lpstr>
      <vt:lpstr>Inverse Modeling</vt:lpstr>
      <vt:lpstr>Change point model: Heating</vt:lpstr>
      <vt:lpstr>PowerPoint Presentation</vt:lpstr>
      <vt:lpstr>PowerPoint Presentation</vt:lpstr>
      <vt:lpstr>Load Disaggregation</vt:lpstr>
      <vt:lpstr>Air Handling Units</vt:lpstr>
      <vt:lpstr>Plug Loads and Lighting</vt:lpstr>
      <vt:lpstr>Chillers</vt:lpstr>
      <vt:lpstr>Electricity Use vs Demand</vt:lpstr>
      <vt:lpstr>Electricity Use vs Demand</vt:lpstr>
      <vt:lpstr>Focused Analysis</vt:lpstr>
      <vt:lpstr>Focused Analysis</vt:lpstr>
      <vt:lpstr>Fault Detection and Diagnostics</vt:lpstr>
      <vt:lpstr>Soft Faults – Mode of Operation</vt:lpstr>
      <vt:lpstr>Soft Faults – Supply Air Temperature </vt:lpstr>
      <vt:lpstr>Soft Faults – State of Operation </vt:lpstr>
      <vt:lpstr>Soft Faults  </vt:lpstr>
      <vt:lpstr>Hard Faults</vt:lpstr>
      <vt:lpstr>Hard Faults</vt:lpstr>
      <vt:lpstr>Hard Faults</vt:lpstr>
      <vt:lpstr>Hard Faults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Canal Building Performance</dc:title>
  <dc:creator/>
  <cp:revision>2</cp:revision>
  <dcterms:created xsi:type="dcterms:W3CDTF">2024-12-05T16:34:48Z</dcterms:created>
  <dcterms:modified xsi:type="dcterms:W3CDTF">2024-12-06T20:10:28Z</dcterms:modified>
</cp:coreProperties>
</file>